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erif Display" charset="1" panose="00000000000000000000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3D Gaussian Splatting is a breakthrough in radiance field rendering. Instead of neural networks, it uses explicit scene modeling—millions of 3D Gaussians, each representing a part of the scene.</a:t>
            </a:r>
          </a:p>
          <a:p>
            <a:r>
              <a:rPr lang="en-US"/>
              <a:t>These Gaussians are managed adaptively, enabling real-time rendering and much faster results than neural field methods, with improvements in both speed and quality.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PhotonSplat, our key baseline, models how photons arrive physically at a sensor.</a:t>
            </a:r>
          </a:p>
          <a:p>
            <a:r>
              <a:rPr lang="en-US"/>
              <a:t>It natively supports binary SPAD data and uses view-consistency regularization for robustness to noise.</a:t>
            </a:r>
          </a:p>
          <a:p>
            <a:r>
              <a:rPr lang="en-US"/>
              <a:t>A novel aspect: it can perform colorization using just a blurry reference image, so even in tough conditions, reconstructions remain meaningful.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PhotonSplat, our key baseline, models how photons arrive physically at a sensor.</a:t>
            </a:r>
          </a:p>
          <a:p>
            <a:r>
              <a:rPr lang="en-US"/>
              <a:t>It natively supports binary SPAD data and uses view-consistency regularization for robustness to noise.</a:t>
            </a:r>
          </a:p>
          <a:p>
            <a:r>
              <a:rPr lang="en-US"/>
              <a:t>A novel aspect: it can perform colorization using just a blurry reference image, so even in tough conditions, reconstructions remain meaningful.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PhotonSplat, our key baseline, models how photons arrive physically at a sensor.</a:t>
            </a:r>
          </a:p>
          <a:p>
            <a:r>
              <a:rPr lang="en-US"/>
              <a:t>It natively supports binary SPAD data and uses view-consistency regularization for robustness to noise.</a:t>
            </a:r>
          </a:p>
          <a:p>
            <a:r>
              <a:rPr lang="en-US"/>
              <a:t>A novel aspect: it can perform colorization using just a blurry reference image, so even in tough conditions, reconstructions remain meaningful.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https://github.com/uzh-rpg/rpg_vid2e.git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2762204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SPC-3DGS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3D SCENE RECONSTRUCTION WITH SINGLE PHOTON CAMERAS &amp; GAUSSIAN SPLATTING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97059" y="7735146"/>
            <a:ext cx="469388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EE21B144: Sujal Burad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MM21B044: Nikshay Jain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0160" y="9220200"/>
            <a:ext cx="522768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EE5176: COMPUTATIONAL PHOTOGRAPHY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2536"/>
            <a:ext cx="9144000" cy="6858000"/>
          </a:xfrm>
          <a:custGeom>
            <a:avLst/>
            <a:gdLst/>
            <a:ahLst/>
            <a:cxnLst/>
            <a:rect r="r" b="b" t="t" l="l"/>
            <a:pathLst>
              <a:path h="6858000" w="9144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422536"/>
            <a:ext cx="9144000" cy="6858000"/>
          </a:xfrm>
          <a:custGeom>
            <a:avLst/>
            <a:gdLst/>
            <a:ahLst/>
            <a:cxnLst/>
            <a:rect r="r" b="b" t="t" l="l"/>
            <a:pathLst>
              <a:path h="6858000" w="9144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06334" y="268341"/>
            <a:ext cx="9875333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Bundle adjustment trajectory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8724265"/>
            <a:ext cx="17259300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Demonstrates that our implementation is capable of capturing complex camera pose trajectories.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2318" y="1251599"/>
            <a:ext cx="4001528" cy="4024974"/>
          </a:xfrm>
          <a:custGeom>
            <a:avLst/>
            <a:gdLst/>
            <a:ahLst/>
            <a:cxnLst/>
            <a:rect r="r" b="b" t="t" l="l"/>
            <a:pathLst>
              <a:path h="4024974" w="4001528">
                <a:moveTo>
                  <a:pt x="0" y="0"/>
                </a:moveTo>
                <a:lnTo>
                  <a:pt x="4001528" y="0"/>
                </a:lnTo>
                <a:lnTo>
                  <a:pt x="4001528" y="4024975"/>
                </a:lnTo>
                <a:lnTo>
                  <a:pt x="0" y="402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8923" y="1251599"/>
            <a:ext cx="4001528" cy="4024974"/>
          </a:xfrm>
          <a:custGeom>
            <a:avLst/>
            <a:gdLst/>
            <a:ahLst/>
            <a:cxnLst/>
            <a:rect r="r" b="b" t="t" l="l"/>
            <a:pathLst>
              <a:path h="4024974" w="4001528">
                <a:moveTo>
                  <a:pt x="0" y="0"/>
                </a:moveTo>
                <a:lnTo>
                  <a:pt x="4001528" y="0"/>
                </a:lnTo>
                <a:lnTo>
                  <a:pt x="4001528" y="4024975"/>
                </a:lnTo>
                <a:lnTo>
                  <a:pt x="0" y="4024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318" y="5895590"/>
            <a:ext cx="4001528" cy="4024974"/>
          </a:xfrm>
          <a:custGeom>
            <a:avLst/>
            <a:gdLst/>
            <a:ahLst/>
            <a:cxnLst/>
            <a:rect r="r" b="b" t="t" l="l"/>
            <a:pathLst>
              <a:path h="4024974" w="4001528">
                <a:moveTo>
                  <a:pt x="0" y="0"/>
                </a:moveTo>
                <a:lnTo>
                  <a:pt x="4001528" y="0"/>
                </a:lnTo>
                <a:lnTo>
                  <a:pt x="4001528" y="4024974"/>
                </a:lnTo>
                <a:lnTo>
                  <a:pt x="0" y="4024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8923" y="5809843"/>
            <a:ext cx="4086775" cy="4110721"/>
          </a:xfrm>
          <a:custGeom>
            <a:avLst/>
            <a:gdLst/>
            <a:ahLst/>
            <a:cxnLst/>
            <a:rect r="r" b="b" t="t" l="l"/>
            <a:pathLst>
              <a:path h="4110721" w="4086775">
                <a:moveTo>
                  <a:pt x="0" y="0"/>
                </a:moveTo>
                <a:lnTo>
                  <a:pt x="4086775" y="0"/>
                </a:lnTo>
                <a:lnTo>
                  <a:pt x="4086775" y="4110721"/>
                </a:lnTo>
                <a:lnTo>
                  <a:pt x="0" y="4110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09264" y="1251599"/>
            <a:ext cx="4001528" cy="4024974"/>
          </a:xfrm>
          <a:custGeom>
            <a:avLst/>
            <a:gdLst/>
            <a:ahLst/>
            <a:cxnLst/>
            <a:rect r="r" b="b" t="t" l="l"/>
            <a:pathLst>
              <a:path h="4024974" w="4001528">
                <a:moveTo>
                  <a:pt x="0" y="0"/>
                </a:moveTo>
                <a:lnTo>
                  <a:pt x="4001528" y="0"/>
                </a:lnTo>
                <a:lnTo>
                  <a:pt x="4001528" y="4024975"/>
                </a:lnTo>
                <a:lnTo>
                  <a:pt x="0" y="4024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87017" y="1251599"/>
            <a:ext cx="4001528" cy="4024974"/>
          </a:xfrm>
          <a:custGeom>
            <a:avLst/>
            <a:gdLst/>
            <a:ahLst/>
            <a:cxnLst/>
            <a:rect r="r" b="b" t="t" l="l"/>
            <a:pathLst>
              <a:path h="4024974" w="4001528">
                <a:moveTo>
                  <a:pt x="0" y="0"/>
                </a:moveTo>
                <a:lnTo>
                  <a:pt x="4001528" y="0"/>
                </a:lnTo>
                <a:lnTo>
                  <a:pt x="4001528" y="4024975"/>
                </a:lnTo>
                <a:lnTo>
                  <a:pt x="0" y="4024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09264" y="5895590"/>
            <a:ext cx="4001528" cy="4024974"/>
          </a:xfrm>
          <a:custGeom>
            <a:avLst/>
            <a:gdLst/>
            <a:ahLst/>
            <a:cxnLst/>
            <a:rect r="r" b="b" t="t" l="l"/>
            <a:pathLst>
              <a:path h="4024974" w="4001528">
                <a:moveTo>
                  <a:pt x="0" y="0"/>
                </a:moveTo>
                <a:lnTo>
                  <a:pt x="4001528" y="0"/>
                </a:lnTo>
                <a:lnTo>
                  <a:pt x="4001528" y="4024974"/>
                </a:lnTo>
                <a:lnTo>
                  <a:pt x="0" y="4024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87017" y="5895590"/>
            <a:ext cx="4001528" cy="4024974"/>
          </a:xfrm>
          <a:custGeom>
            <a:avLst/>
            <a:gdLst/>
            <a:ahLst/>
            <a:cxnLst/>
            <a:rect r="r" b="b" t="t" l="l"/>
            <a:pathLst>
              <a:path h="4024974" w="4001528">
                <a:moveTo>
                  <a:pt x="0" y="0"/>
                </a:moveTo>
                <a:lnTo>
                  <a:pt x="4001528" y="0"/>
                </a:lnTo>
                <a:lnTo>
                  <a:pt x="4001528" y="4024974"/>
                </a:lnTo>
                <a:lnTo>
                  <a:pt x="0" y="40249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0880" y="494665"/>
            <a:ext cx="2844403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Rendered image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41587" y="603899"/>
            <a:ext cx="2936200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Expected 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67488" y="-267955"/>
            <a:ext cx="3683551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Validation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28838" y="660732"/>
            <a:ext cx="2844403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Rendered image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19681" y="660732"/>
            <a:ext cx="2936200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Expected 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7007" y="483235"/>
            <a:ext cx="8753986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Implementation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0552" y="2072353"/>
            <a:ext cx="17259300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Conversion: 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PhotonSplat SPAD data transformed to event camera format using Event Simulator with custom contrast threshold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Pose-Free Reconstruction: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IncEventGS pipeline successfully captures complex camera trajectories without COLMAP initialization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84609" y="4991100"/>
            <a:ext cx="13118783" cy="135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Limitations:</a:t>
            </a:r>
            <a:r>
              <a:rPr lang="en-US" sz="3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Render quality and estimated camera motion trajectory can still be improved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8148" y="7037706"/>
            <a:ext cx="17751704" cy="191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Addressing Limitations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Hyperparameter tuning and contrast threshold optimization are required to improve reconstruction quality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1905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55053" y="1246398"/>
            <a:ext cx="5865664" cy="3897102"/>
          </a:xfrm>
          <a:custGeom>
            <a:avLst/>
            <a:gdLst/>
            <a:ahLst/>
            <a:cxnLst/>
            <a:rect r="r" b="b" t="t" l="l"/>
            <a:pathLst>
              <a:path h="3897102" w="5865664">
                <a:moveTo>
                  <a:pt x="0" y="0"/>
                </a:moveTo>
                <a:lnTo>
                  <a:pt x="5865663" y="0"/>
                </a:lnTo>
                <a:lnTo>
                  <a:pt x="5865663" y="3897102"/>
                </a:lnTo>
                <a:lnTo>
                  <a:pt x="0" y="3897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30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55053" y="5398045"/>
            <a:ext cx="5912408" cy="3924734"/>
          </a:xfrm>
          <a:custGeom>
            <a:avLst/>
            <a:gdLst/>
            <a:ahLst/>
            <a:cxnLst/>
            <a:rect r="r" b="b" t="t" l="l"/>
            <a:pathLst>
              <a:path h="3924734" w="5912408">
                <a:moveTo>
                  <a:pt x="0" y="0"/>
                </a:moveTo>
                <a:lnTo>
                  <a:pt x="5912408" y="0"/>
                </a:lnTo>
                <a:lnTo>
                  <a:pt x="5912408" y="3924735"/>
                </a:lnTo>
                <a:lnTo>
                  <a:pt x="0" y="3924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21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7969" y="1297306"/>
            <a:ext cx="9627496" cy="7220622"/>
          </a:xfrm>
          <a:custGeom>
            <a:avLst/>
            <a:gdLst/>
            <a:ahLst/>
            <a:cxnLst/>
            <a:rect r="r" b="b" t="t" l="l"/>
            <a:pathLst>
              <a:path h="7220622" w="9627496">
                <a:moveTo>
                  <a:pt x="0" y="0"/>
                </a:moveTo>
                <a:lnTo>
                  <a:pt x="9627496" y="0"/>
                </a:lnTo>
                <a:lnTo>
                  <a:pt x="9627496" y="7220622"/>
                </a:lnTo>
                <a:lnTo>
                  <a:pt x="0" y="7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0617" y="-39476"/>
            <a:ext cx="1696676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Validation examples for event replica_room0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660914"/>
            <a:ext cx="1908308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Estimated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113" y="6772275"/>
            <a:ext cx="1939175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Ground truth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400" y="1524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30336" y="1620380"/>
            <a:ext cx="453132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697" y="2914015"/>
            <a:ext cx="12266096" cy="252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8058" indent="-344029" lvl="1">
              <a:lnSpc>
                <a:spcPts val="5099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PhotonSplat - https://arxiv.org/pdf/2506.21680</a:t>
            </a:r>
          </a:p>
          <a:p>
            <a:pPr algn="l" marL="688058" indent="-344029" lvl="1">
              <a:lnSpc>
                <a:spcPts val="5099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3D GS - https://arxiv.org/pdf/2308.04079</a:t>
            </a:r>
          </a:p>
          <a:p>
            <a:pPr algn="l" marL="688058" indent="-344029" lvl="1">
              <a:lnSpc>
                <a:spcPts val="5099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IncEvent GS - https://arxiv.org/abs/2410.08107</a:t>
            </a:r>
          </a:p>
          <a:p>
            <a:pPr algn="l" marL="688058" indent="-344029" lvl="1">
              <a:lnSpc>
                <a:spcPts val="5099"/>
              </a:lnSpc>
              <a:buFont typeface="Arial"/>
              <a:buChar char="•"/>
            </a:pPr>
            <a:r>
              <a:rPr lang="en-US" sz="3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Event Simulator - https://arxiv.org/abs/1912.03095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37960" y="5923355"/>
            <a:ext cx="9858678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853723" y="3320339"/>
            <a:ext cx="909958" cy="9099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53723" y="4860898"/>
            <a:ext cx="909958" cy="9099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45038" y="3179043"/>
            <a:ext cx="8307875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Reproduc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Pho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Spl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 baseline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using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SPC binary frames and b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ry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tropy lo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1141" y="3418448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45038" y="4438614"/>
            <a:ext cx="8307875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 tr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aj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ectory-aware accumulati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blur modeling, exposure loss functions), inspired by BAD-Gaussians.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0666" y="4959007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6399" y="1454050"/>
            <a:ext cx="57994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Tasks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45038" y="6485231"/>
            <a:ext cx="8156677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27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Remove reliance on COLMAP by jointly optimizing camera poses &amp; Gaussian parameters to obtain Prototype operating solely on SPC frames.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53723" y="6551906"/>
            <a:ext cx="909958" cy="90995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890666" y="6650016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207186" y="7011516"/>
            <a:ext cx="5336091" cy="4337357"/>
          </a:xfrm>
          <a:custGeom>
            <a:avLst/>
            <a:gdLst/>
            <a:ahLst/>
            <a:cxnLst/>
            <a:rect r="r" b="b" t="t" l="l"/>
            <a:pathLst>
              <a:path h="4337357" w="5336091">
                <a:moveTo>
                  <a:pt x="0" y="0"/>
                </a:moveTo>
                <a:lnTo>
                  <a:pt x="5336091" y="0"/>
                </a:lnTo>
                <a:lnTo>
                  <a:pt x="5336091" y="4337358"/>
                </a:lnTo>
                <a:lnTo>
                  <a:pt x="0" y="4337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3945" y="6960235"/>
            <a:ext cx="10837224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Mill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ions of 3D Ga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ians—explicit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differentiab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le, adapt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ve.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Dy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namic density control: clone, split, prune for detail.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GPU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rasterization: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eal-time, high-quality results.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Benchmark results: Ou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tpe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ming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Ne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RF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 qu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ality &amp; speed.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33945" y="3738265"/>
            <a:ext cx="13037181" cy="2345011"/>
          </a:xfrm>
          <a:custGeom>
            <a:avLst/>
            <a:gdLst/>
            <a:ahLst/>
            <a:cxnLst/>
            <a:rect r="r" b="b" t="t" l="l"/>
            <a:pathLst>
              <a:path h="2345011" w="13037181">
                <a:moveTo>
                  <a:pt x="0" y="0"/>
                </a:moveTo>
                <a:lnTo>
                  <a:pt x="13037180" y="0"/>
                </a:lnTo>
                <a:lnTo>
                  <a:pt x="13037180" y="2345011"/>
                </a:lnTo>
                <a:lnTo>
                  <a:pt x="0" y="234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80" r="0" b="-768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6399" y="1233825"/>
            <a:ext cx="7977601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3D Gaussian Splatting (SIGGRAPH 2023)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1905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797804" y="4859200"/>
            <a:ext cx="10692391" cy="5280120"/>
          </a:xfrm>
          <a:custGeom>
            <a:avLst/>
            <a:gdLst/>
            <a:ahLst/>
            <a:cxnLst/>
            <a:rect r="r" b="b" t="t" l="l"/>
            <a:pathLst>
              <a:path h="5280120" w="10692391">
                <a:moveTo>
                  <a:pt x="0" y="0"/>
                </a:moveTo>
                <a:lnTo>
                  <a:pt x="10692392" y="0"/>
                </a:lnTo>
                <a:lnTo>
                  <a:pt x="10692392" y="5280120"/>
                </a:lnTo>
                <a:lnTo>
                  <a:pt x="0" y="5280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6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6399" y="1233825"/>
            <a:ext cx="903974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PhotonSplat (ICCP 2025)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20165"/>
            <a:ext cx="12392297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Direct model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 of photon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als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with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bin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ry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ss-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py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loss.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3D Gaussian Splat representation for scene geometr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y.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Spatial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consistency regula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riz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ation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red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uces overfit to noisy input.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Colorization: recovers color even from bl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urry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ref im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1905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08208" y="3163657"/>
            <a:ext cx="11244734" cy="4596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Novel 3D reconstruction method us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 only event ca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ras, with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requirin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ground-tr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uth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oses.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Combines tracking &amp; mapping in a SLAM-like pipeline to refine both scene representation &amp; camera motion.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Outperforms NeRF-based &amp; event-visual odometry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hods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both novel view synthesis and motion esti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ation.</a:t>
            </a:r>
          </a:p>
          <a:p>
            <a:pPr algn="l" marL="604519" indent="-302260" lvl="1">
              <a:lnSpc>
                <a:spcPts val="5151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Demonstr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 rob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ustness in challenging scenarios like fast motion and low light, highlighting event cameras’ advantages.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52942" y="3733229"/>
            <a:ext cx="5591850" cy="3571794"/>
          </a:xfrm>
          <a:custGeom>
            <a:avLst/>
            <a:gdLst/>
            <a:ahLst/>
            <a:cxnLst/>
            <a:rect r="r" b="b" t="t" l="l"/>
            <a:pathLst>
              <a:path h="3571794" w="5591850">
                <a:moveTo>
                  <a:pt x="0" y="0"/>
                </a:moveTo>
                <a:lnTo>
                  <a:pt x="5591850" y="0"/>
                </a:lnTo>
                <a:lnTo>
                  <a:pt x="5591850" y="3571795"/>
                </a:lnTo>
                <a:lnTo>
                  <a:pt x="0" y="3571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6399" y="1233825"/>
            <a:ext cx="903974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IncEventGS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1905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903974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IncEventGS Pipeline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297939" y="2597357"/>
            <a:ext cx="11730222" cy="7214086"/>
          </a:xfrm>
          <a:custGeom>
            <a:avLst/>
            <a:gdLst/>
            <a:ahLst/>
            <a:cxnLst/>
            <a:rect r="r" b="b" t="t" l="l"/>
            <a:pathLst>
              <a:path h="7214086" w="11730222">
                <a:moveTo>
                  <a:pt x="0" y="0"/>
                </a:moveTo>
                <a:lnTo>
                  <a:pt x="11730222" y="0"/>
                </a:lnTo>
                <a:lnTo>
                  <a:pt x="11730222" y="7214086"/>
                </a:lnTo>
                <a:lnTo>
                  <a:pt x="0" y="7214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88170" y="880954"/>
            <a:ext cx="7970358" cy="11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(Framework built for event-camera dataset)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92456" y="3391129"/>
            <a:ext cx="6851397" cy="6888734"/>
          </a:xfrm>
          <a:custGeom>
            <a:avLst/>
            <a:gdLst/>
            <a:ahLst/>
            <a:cxnLst/>
            <a:rect r="r" b="b" t="t" l="l"/>
            <a:pathLst>
              <a:path h="6888734" w="6851397">
                <a:moveTo>
                  <a:pt x="0" y="0"/>
                </a:moveTo>
                <a:lnTo>
                  <a:pt x="6851396" y="0"/>
                </a:lnTo>
                <a:lnTo>
                  <a:pt x="6851396" y="6888734"/>
                </a:lnTo>
                <a:lnTo>
                  <a:pt x="0" y="6888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3889" y="3391129"/>
            <a:ext cx="6855701" cy="6895871"/>
          </a:xfrm>
          <a:custGeom>
            <a:avLst/>
            <a:gdLst/>
            <a:ahLst/>
            <a:cxnLst/>
            <a:rect r="r" b="b" t="t" l="l"/>
            <a:pathLst>
              <a:path h="6895871" w="6855701">
                <a:moveTo>
                  <a:pt x="0" y="0"/>
                </a:moveTo>
                <a:lnTo>
                  <a:pt x="6855700" y="0"/>
                </a:lnTo>
                <a:lnTo>
                  <a:pt x="6855700" y="6895871"/>
                </a:lnTo>
                <a:lnTo>
                  <a:pt x="0" y="6895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2204" y="1457938"/>
            <a:ext cx="9152907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1] 130 images are obtained using averaging, using a median filter, and normalizing the original PhotonSplat data</a:t>
            </a:r>
          </a:p>
          <a:p>
            <a:pPr algn="l">
              <a:lnSpc>
                <a:spcPts val="44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892456" y="1457938"/>
            <a:ext cx="7366844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2] 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130 grayscale images are converted to the the event-camera data form, by using </a:t>
            </a:r>
            <a:r>
              <a:rPr lang="en-US" sz="2799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https://github.com/uzh-rpg/rpg_vid2e.git"/>
              </a:rPr>
              <a:t>Event-Simulator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679" y="336912"/>
            <a:ext cx="5773211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preparation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2189" y="494665"/>
            <a:ext cx="9787294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(Converting PhotonSplat data to event camera data form)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42298" y="5029200"/>
            <a:ext cx="1345702" cy="278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First 10k events visualisation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1035" y="1028700"/>
            <a:ext cx="13765929" cy="6917380"/>
          </a:xfrm>
          <a:custGeom>
            <a:avLst/>
            <a:gdLst/>
            <a:ahLst/>
            <a:cxnLst/>
            <a:rect r="r" b="b" t="t" l="l"/>
            <a:pathLst>
              <a:path h="6917380" w="13765929">
                <a:moveTo>
                  <a:pt x="0" y="0"/>
                </a:moveTo>
                <a:lnTo>
                  <a:pt x="13765930" y="0"/>
                </a:lnTo>
                <a:lnTo>
                  <a:pt x="13765930" y="6917380"/>
                </a:lnTo>
                <a:lnTo>
                  <a:pt x="0" y="6917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29399" y="8162290"/>
            <a:ext cx="6402162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RIght = Corresponding depth colormap visualisation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60001" y="8162290"/>
            <a:ext cx="6783999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Left = Rendered image from current 3DGS model as seen by estimated camera poses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43814" y="42545"/>
            <a:ext cx="4200371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Initialization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5402" y="1746504"/>
            <a:ext cx="14262416" cy="4114800"/>
          </a:xfrm>
          <a:custGeom>
            <a:avLst/>
            <a:gdLst/>
            <a:ahLst/>
            <a:cxnLst/>
            <a:rect r="r" b="b" t="t" l="l"/>
            <a:pathLst>
              <a:path h="4114800" w="14262416">
                <a:moveTo>
                  <a:pt x="0" y="0"/>
                </a:moveTo>
                <a:lnTo>
                  <a:pt x="14262416" y="0"/>
                </a:lnTo>
                <a:lnTo>
                  <a:pt x="1426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978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1732" y="483235"/>
            <a:ext cx="1771626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Visualizing intermediate images during initialization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55402" y="5747004"/>
            <a:ext cx="2053885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Event chunk start image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9287" y="5747004"/>
            <a:ext cx="2053885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Event chunk end image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63172" y="5819140"/>
            <a:ext cx="2053885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Ground truth event accumulation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17057" y="5747004"/>
            <a:ext cx="2053885" cy="278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Ground truth event accumulation, in grayscale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0943" y="5747004"/>
            <a:ext cx="2053885" cy="334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Predicted event accumulation, after thresholding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24828" y="5819140"/>
            <a:ext cx="2053885" cy="390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Predicted event accumulation, after thresholding, in grayscale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78713" y="5819140"/>
            <a:ext cx="2053885" cy="446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Difference between ground-truth and predicted event accumulation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DAG3FHfubHQ</dc:identifier>
  <dcterms:modified xsi:type="dcterms:W3CDTF">2011-08-01T06:04:30Z</dcterms:modified>
  <cp:revision>1</cp:revision>
  <dc:title>Black and White Simple Minimalist Pitch Deck Marketing Presentation</dc:title>
</cp:coreProperties>
</file>